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handoutMasterIdLst>
    <p:handoutMasterId r:id="rId18"/>
  </p:handoutMasterIdLst>
  <p:sldIdLst>
    <p:sldId id="337" r:id="rId2"/>
    <p:sldId id="579" r:id="rId3"/>
    <p:sldId id="595" r:id="rId4"/>
    <p:sldId id="622" r:id="rId5"/>
    <p:sldId id="628" r:id="rId6"/>
    <p:sldId id="608" r:id="rId7"/>
    <p:sldId id="607" r:id="rId8"/>
    <p:sldId id="632" r:id="rId9"/>
    <p:sldId id="629" r:id="rId10"/>
    <p:sldId id="620" r:id="rId11"/>
    <p:sldId id="612" r:id="rId12"/>
    <p:sldId id="624" r:id="rId13"/>
    <p:sldId id="625" r:id="rId14"/>
    <p:sldId id="626" r:id="rId15"/>
    <p:sldId id="606" r:id="rId16"/>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33CC33"/>
    <a:srgbClr val="003399"/>
    <a:srgbClr val="FFFF00"/>
    <a:srgbClr val="000099"/>
    <a:srgbClr val="669900"/>
    <a:srgbClr val="DEE5F8"/>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308" autoAdjust="0"/>
    <p:restoredTop sz="97554" autoAdjust="0"/>
  </p:normalViewPr>
  <p:slideViewPr>
    <p:cSldViewPr>
      <p:cViewPr>
        <p:scale>
          <a:sx n="75" d="100"/>
          <a:sy n="75" d="100"/>
        </p:scale>
        <p:origin x="-492" y="-540"/>
      </p:cViewPr>
      <p:guideLst>
        <p:guide orient="horz" pos="2160"/>
        <p:guide pos="2880"/>
      </p:guideLst>
    </p:cSldViewPr>
  </p:slideViewPr>
  <p:outlineViewPr>
    <p:cViewPr>
      <p:scale>
        <a:sx n="33" d="100"/>
        <a:sy n="33" d="100"/>
      </p:scale>
      <p:origin x="0" y="6132"/>
    </p:cViewPr>
  </p:outlineViewPr>
  <p:notesTextViewPr>
    <p:cViewPr>
      <p:scale>
        <a:sx n="100" d="100"/>
        <a:sy n="100" d="100"/>
      </p:scale>
      <p:origin x="0" y="0"/>
    </p:cViewPr>
  </p:notesTextViewPr>
  <p:sorterViewPr>
    <p:cViewPr>
      <p:scale>
        <a:sx n="82" d="100"/>
        <a:sy n="8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964" tIns="47482" rIns="94964" bIns="47482"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8435" name="Rectangle 3"/>
          <p:cNvSpPr>
            <a:spLocks noGrp="1" noChangeArrowheads="1"/>
          </p:cNvSpPr>
          <p:nvPr>
            <p:ph type="dt" sz="quarter" idx="1"/>
          </p:nvPr>
        </p:nvSpPr>
        <p:spPr bwMode="auto">
          <a:xfrm>
            <a:off x="4146275" y="0"/>
            <a:ext cx="3168926" cy="480388"/>
          </a:xfrm>
          <a:prstGeom prst="rect">
            <a:avLst/>
          </a:prstGeom>
          <a:noFill/>
          <a:ln w="9525">
            <a:noFill/>
            <a:miter lim="800000"/>
            <a:headEnd/>
            <a:tailEnd/>
          </a:ln>
          <a:effectLst/>
        </p:spPr>
        <p:txBody>
          <a:bodyPr vert="horz" wrap="square" lIns="94964" tIns="47482" rIns="94964" bIns="47482"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8436" name="Rectangle 4"/>
          <p:cNvSpPr>
            <a:spLocks noGrp="1" noChangeArrowheads="1"/>
          </p:cNvSpPr>
          <p:nvPr>
            <p:ph type="ftr" sz="quarter" idx="2"/>
          </p:nvPr>
        </p:nvSpPr>
        <p:spPr bwMode="auto">
          <a:xfrm>
            <a:off x="0" y="9120813"/>
            <a:ext cx="3170583" cy="480387"/>
          </a:xfrm>
          <a:prstGeom prst="rect">
            <a:avLst/>
          </a:prstGeom>
          <a:noFill/>
          <a:ln w="9525">
            <a:noFill/>
            <a:miter lim="800000"/>
            <a:headEnd/>
            <a:tailEnd/>
          </a:ln>
          <a:effectLst/>
        </p:spPr>
        <p:txBody>
          <a:bodyPr vert="horz" wrap="square" lIns="94964" tIns="47482" rIns="94964" bIns="47482"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8437" name="Rectangle 5"/>
          <p:cNvSpPr>
            <a:spLocks noGrp="1" noChangeArrowheads="1"/>
          </p:cNvSpPr>
          <p:nvPr>
            <p:ph type="sldNum" sz="quarter" idx="3"/>
          </p:nvPr>
        </p:nvSpPr>
        <p:spPr bwMode="auto">
          <a:xfrm>
            <a:off x="4146275" y="9120813"/>
            <a:ext cx="3168926" cy="480387"/>
          </a:xfrm>
          <a:prstGeom prst="rect">
            <a:avLst/>
          </a:prstGeom>
          <a:noFill/>
          <a:ln w="9525">
            <a:noFill/>
            <a:miter lim="800000"/>
            <a:headEnd/>
            <a:tailEnd/>
          </a:ln>
          <a:effectLst/>
        </p:spPr>
        <p:txBody>
          <a:bodyPr vert="horz" wrap="square" lIns="94964" tIns="47482" rIns="94964" bIns="47482" numCol="1" anchor="b" anchorCtr="0" compatLnSpc="1">
            <a:prstTxWarp prst="textNoShape">
              <a:avLst/>
            </a:prstTxWarp>
          </a:bodyPr>
          <a:lstStyle>
            <a:lvl1pPr algn="r">
              <a:defRPr sz="1200">
                <a:latin typeface="Times New Roman" pitchFamily="18" charset="0"/>
              </a:defRPr>
            </a:lvl1pPr>
          </a:lstStyle>
          <a:p>
            <a:pPr>
              <a:defRPr/>
            </a:pPr>
            <a:fld id="{A8DDBD7D-2026-4781-901D-7B094689F22A}" type="slidenum">
              <a:rPr lang="en-US"/>
              <a:pPr>
                <a:defRPr/>
              </a:pPr>
              <a:t>‹#›</a:t>
            </a:fld>
            <a:endParaRPr lang="en-US" dirty="0"/>
          </a:p>
        </p:txBody>
      </p:sp>
    </p:spTree>
    <p:extLst>
      <p:ext uri="{BB962C8B-B14F-4D97-AF65-F5344CB8AC3E}">
        <p14:creationId xmlns:p14="http://schemas.microsoft.com/office/powerpoint/2010/main" val="3502522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964" tIns="47482" rIns="94964" bIns="47482" numCol="1" anchor="t" anchorCtr="0" compatLnSpc="1">
            <a:prstTxWarp prst="textNoShape">
              <a:avLst/>
            </a:prstTxWarp>
          </a:bodyPr>
          <a:lstStyle>
            <a:lvl1pPr eaLnBrk="0" hangingPunct="0">
              <a:defRPr sz="1200"/>
            </a:lvl1pPr>
          </a:lstStyle>
          <a:p>
            <a:pPr>
              <a:defRPr/>
            </a:pPr>
            <a:endParaRPr lang="en-US"/>
          </a:p>
        </p:txBody>
      </p:sp>
      <p:sp>
        <p:nvSpPr>
          <p:cNvPr id="55299" name="Rectangle 3"/>
          <p:cNvSpPr>
            <a:spLocks noGrp="1" noChangeArrowheads="1"/>
          </p:cNvSpPr>
          <p:nvPr>
            <p:ph type="dt" idx="1"/>
          </p:nvPr>
        </p:nvSpPr>
        <p:spPr bwMode="auto">
          <a:xfrm>
            <a:off x="4142962" y="0"/>
            <a:ext cx="3170583" cy="480388"/>
          </a:xfrm>
          <a:prstGeom prst="rect">
            <a:avLst/>
          </a:prstGeom>
          <a:noFill/>
          <a:ln w="9525">
            <a:noFill/>
            <a:miter lim="800000"/>
            <a:headEnd/>
            <a:tailEnd/>
          </a:ln>
          <a:effectLst/>
        </p:spPr>
        <p:txBody>
          <a:bodyPr vert="horz" wrap="square" lIns="94964" tIns="47482" rIns="94964" bIns="47482" numCol="1" anchor="t" anchorCtr="0" compatLnSpc="1">
            <a:prstTxWarp prst="textNoShape">
              <a:avLst/>
            </a:prstTxWarp>
          </a:bodyPr>
          <a:lstStyle>
            <a:lvl1pPr algn="r" eaLnBrk="0" hangingPunct="0">
              <a:defRPr sz="1200"/>
            </a:lvl1pPr>
          </a:lstStyle>
          <a:p>
            <a:pPr>
              <a:defRPr/>
            </a:pPr>
            <a:fld id="{CA2FB38B-FAC7-4037-A049-8111EC90E004}" type="datetimeFigureOut">
              <a:rPr lang="en-US"/>
              <a:pPr>
                <a:defRPr/>
              </a:pPr>
              <a:t>5/8/2018</a:t>
            </a:fld>
            <a:endParaRPr lang="en-US" dirty="0"/>
          </a:p>
        </p:txBody>
      </p:sp>
      <p:sp>
        <p:nvSpPr>
          <p:cNvPr id="11268"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1" name="Rectangle 5"/>
          <p:cNvSpPr>
            <a:spLocks noGrp="1" noChangeArrowheads="1"/>
          </p:cNvSpPr>
          <p:nvPr>
            <p:ph type="body" sz="quarter" idx="3"/>
          </p:nvPr>
        </p:nvSpPr>
        <p:spPr bwMode="auto">
          <a:xfrm>
            <a:off x="732183" y="4561226"/>
            <a:ext cx="5852492" cy="4320213"/>
          </a:xfrm>
          <a:prstGeom prst="rect">
            <a:avLst/>
          </a:prstGeom>
          <a:noFill/>
          <a:ln w="9525">
            <a:noFill/>
            <a:miter lim="800000"/>
            <a:headEnd/>
            <a:tailEnd/>
          </a:ln>
          <a:effectLst/>
        </p:spPr>
        <p:txBody>
          <a:bodyPr vert="horz" wrap="square" lIns="94964" tIns="47482" rIns="94964" bIns="4748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5302" name="Rectangle 6"/>
          <p:cNvSpPr>
            <a:spLocks noGrp="1" noChangeArrowheads="1"/>
          </p:cNvSpPr>
          <p:nvPr>
            <p:ph type="ftr" sz="quarter" idx="4"/>
          </p:nvPr>
        </p:nvSpPr>
        <p:spPr bwMode="auto">
          <a:xfrm>
            <a:off x="0" y="9119173"/>
            <a:ext cx="3170583" cy="480388"/>
          </a:xfrm>
          <a:prstGeom prst="rect">
            <a:avLst/>
          </a:prstGeom>
          <a:noFill/>
          <a:ln w="9525">
            <a:noFill/>
            <a:miter lim="800000"/>
            <a:headEnd/>
            <a:tailEnd/>
          </a:ln>
          <a:effectLst/>
        </p:spPr>
        <p:txBody>
          <a:bodyPr vert="horz" wrap="square" lIns="94964" tIns="47482" rIns="94964" bIns="47482" numCol="1" anchor="b" anchorCtr="0" compatLnSpc="1">
            <a:prstTxWarp prst="textNoShape">
              <a:avLst/>
            </a:prstTxWarp>
          </a:bodyPr>
          <a:lstStyle>
            <a:lvl1pPr eaLnBrk="0" hangingPunct="0">
              <a:defRPr sz="1200"/>
            </a:lvl1pPr>
          </a:lstStyle>
          <a:p>
            <a:pPr>
              <a:defRPr/>
            </a:pPr>
            <a:endParaRPr lang="en-US"/>
          </a:p>
        </p:txBody>
      </p:sp>
      <p:sp>
        <p:nvSpPr>
          <p:cNvPr id="55303" name="Rectangle 7"/>
          <p:cNvSpPr>
            <a:spLocks noGrp="1" noChangeArrowheads="1"/>
          </p:cNvSpPr>
          <p:nvPr>
            <p:ph type="sldNum" sz="quarter" idx="5"/>
          </p:nvPr>
        </p:nvSpPr>
        <p:spPr bwMode="auto">
          <a:xfrm>
            <a:off x="4142962" y="9119173"/>
            <a:ext cx="3170583" cy="480388"/>
          </a:xfrm>
          <a:prstGeom prst="rect">
            <a:avLst/>
          </a:prstGeom>
          <a:noFill/>
          <a:ln w="9525">
            <a:noFill/>
            <a:miter lim="800000"/>
            <a:headEnd/>
            <a:tailEnd/>
          </a:ln>
          <a:effectLst/>
        </p:spPr>
        <p:txBody>
          <a:bodyPr vert="horz" wrap="square" lIns="94964" tIns="47482" rIns="94964" bIns="47482" numCol="1" anchor="b" anchorCtr="0" compatLnSpc="1">
            <a:prstTxWarp prst="textNoShape">
              <a:avLst/>
            </a:prstTxWarp>
          </a:bodyPr>
          <a:lstStyle>
            <a:lvl1pPr algn="r" eaLnBrk="0" hangingPunct="0">
              <a:defRPr sz="1200"/>
            </a:lvl1pPr>
          </a:lstStyle>
          <a:p>
            <a:pPr>
              <a:defRPr/>
            </a:pPr>
            <a:fld id="{0E21A03B-A537-41AD-AD16-3CD9DA14DBEB}" type="slidenum">
              <a:rPr lang="en-US"/>
              <a:pPr>
                <a:defRPr/>
              </a:pPr>
              <a:t>‹#›</a:t>
            </a:fld>
            <a:endParaRPr lang="en-US" dirty="0"/>
          </a:p>
        </p:txBody>
      </p:sp>
    </p:spTree>
    <p:extLst>
      <p:ext uri="{BB962C8B-B14F-4D97-AF65-F5344CB8AC3E}">
        <p14:creationId xmlns:p14="http://schemas.microsoft.com/office/powerpoint/2010/main" val="3652240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TextEdit="1"/>
          </p:cNvSpPr>
          <p:nvPr>
            <p:ph type="sldImg"/>
          </p:nvPr>
        </p:nvSpPr>
        <p:spPr>
          <a:ln/>
        </p:spPr>
      </p:sp>
      <p:sp>
        <p:nvSpPr>
          <p:cNvPr id="12291" name="Rectangle 3"/>
          <p:cNvSpPr>
            <a:spLocks noGrp="1"/>
          </p:cNvSpPr>
          <p:nvPr>
            <p:ph type="body" idx="1"/>
          </p:nvPr>
        </p:nvSpPr>
        <p:spPr>
          <a:xfrm>
            <a:off x="732183" y="4559587"/>
            <a:ext cx="5852492" cy="432185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863" tIns="47932" rIns="95863" bIns="47932"/>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2AAD89F-CE24-4968-9719-165C50C8EE34}" type="slidenum">
              <a:rPr lang="en-US" altLang="en-US"/>
              <a:pPr>
                <a:defRPr/>
              </a:pPr>
              <a:t>‹#›</a:t>
            </a:fld>
            <a:endParaRPr lang="en-US" altLang="en-US" dirty="0"/>
          </a:p>
        </p:txBody>
      </p:sp>
    </p:spTree>
    <p:extLst>
      <p:ext uri="{BB962C8B-B14F-4D97-AF65-F5344CB8AC3E}">
        <p14:creationId xmlns:p14="http://schemas.microsoft.com/office/powerpoint/2010/main" val="965377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C35A736-7132-439A-9D2D-4C1BAAC2723C}" type="slidenum">
              <a:rPr lang="en-US" altLang="en-US"/>
              <a:pPr>
                <a:defRPr/>
              </a:pPr>
              <a:t>‹#›</a:t>
            </a:fld>
            <a:endParaRPr lang="en-US" altLang="en-US" dirty="0"/>
          </a:p>
        </p:txBody>
      </p:sp>
    </p:spTree>
    <p:extLst>
      <p:ext uri="{BB962C8B-B14F-4D97-AF65-F5344CB8AC3E}">
        <p14:creationId xmlns:p14="http://schemas.microsoft.com/office/powerpoint/2010/main" val="2099506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99F1644-F877-4A91-901F-C5BE5A5D27DB}" type="slidenum">
              <a:rPr lang="en-US" altLang="en-US"/>
              <a:pPr>
                <a:defRPr/>
              </a:pPr>
              <a:t>‹#›</a:t>
            </a:fld>
            <a:endParaRPr lang="en-US" altLang="en-US" dirty="0"/>
          </a:p>
        </p:txBody>
      </p:sp>
    </p:spTree>
    <p:extLst>
      <p:ext uri="{BB962C8B-B14F-4D97-AF65-F5344CB8AC3E}">
        <p14:creationId xmlns:p14="http://schemas.microsoft.com/office/powerpoint/2010/main" val="302510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7F3BC1AD-D734-4555-9D36-A079CABAD421}" type="slidenum">
              <a:rPr lang="en-US" altLang="en-US"/>
              <a:pPr>
                <a:defRPr/>
              </a:pPr>
              <a:t>‹#›</a:t>
            </a:fld>
            <a:endParaRPr lang="en-US" altLang="en-US" dirty="0"/>
          </a:p>
        </p:txBody>
      </p:sp>
    </p:spTree>
    <p:extLst>
      <p:ext uri="{BB962C8B-B14F-4D97-AF65-F5344CB8AC3E}">
        <p14:creationId xmlns:p14="http://schemas.microsoft.com/office/powerpoint/2010/main" val="294978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59C8144A-6B7C-4805-AB14-599086719D06}" type="slidenum">
              <a:rPr lang="en-US" altLang="en-US"/>
              <a:pPr>
                <a:defRPr/>
              </a:pPr>
              <a:t>‹#›</a:t>
            </a:fld>
            <a:endParaRPr lang="en-US" altLang="en-US" dirty="0"/>
          </a:p>
        </p:txBody>
      </p:sp>
    </p:spTree>
    <p:extLst>
      <p:ext uri="{BB962C8B-B14F-4D97-AF65-F5344CB8AC3E}">
        <p14:creationId xmlns:p14="http://schemas.microsoft.com/office/powerpoint/2010/main" val="274436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D9AB7FFD-6C09-49B7-846E-31A2CC689234}" type="slidenum">
              <a:rPr lang="en-US" altLang="en-US"/>
              <a:pPr>
                <a:defRPr/>
              </a:pPr>
              <a:t>‹#›</a:t>
            </a:fld>
            <a:endParaRPr lang="en-US" altLang="en-US" dirty="0"/>
          </a:p>
        </p:txBody>
      </p:sp>
    </p:spTree>
    <p:extLst>
      <p:ext uri="{BB962C8B-B14F-4D97-AF65-F5344CB8AC3E}">
        <p14:creationId xmlns:p14="http://schemas.microsoft.com/office/powerpoint/2010/main" val="163484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19F1A1A-8161-4FD1-A99F-4F7763D77678}" type="slidenum">
              <a:rPr lang="en-US" altLang="en-US"/>
              <a:pPr>
                <a:defRPr/>
              </a:pPr>
              <a:t>‹#›</a:t>
            </a:fld>
            <a:endParaRPr lang="en-US" altLang="en-US" dirty="0"/>
          </a:p>
        </p:txBody>
      </p:sp>
    </p:spTree>
    <p:extLst>
      <p:ext uri="{BB962C8B-B14F-4D97-AF65-F5344CB8AC3E}">
        <p14:creationId xmlns:p14="http://schemas.microsoft.com/office/powerpoint/2010/main" val="1457497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413E1EE-DC67-488F-831A-73BB1F3318C9}" type="slidenum">
              <a:rPr lang="en-US" altLang="en-US"/>
              <a:pPr>
                <a:defRPr/>
              </a:pPr>
              <a:t>‹#›</a:t>
            </a:fld>
            <a:endParaRPr lang="en-US" altLang="en-US" dirty="0"/>
          </a:p>
        </p:txBody>
      </p:sp>
    </p:spTree>
    <p:extLst>
      <p:ext uri="{BB962C8B-B14F-4D97-AF65-F5344CB8AC3E}">
        <p14:creationId xmlns:p14="http://schemas.microsoft.com/office/powerpoint/2010/main" val="3208396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4F08273-273C-417A-B156-B8A55C53020A}" type="slidenum">
              <a:rPr lang="en-US" altLang="en-US"/>
              <a:pPr>
                <a:defRPr/>
              </a:pPr>
              <a:t>‹#›</a:t>
            </a:fld>
            <a:endParaRPr lang="en-US" altLang="en-US" dirty="0"/>
          </a:p>
        </p:txBody>
      </p:sp>
    </p:spTree>
    <p:extLst>
      <p:ext uri="{BB962C8B-B14F-4D97-AF65-F5344CB8AC3E}">
        <p14:creationId xmlns:p14="http://schemas.microsoft.com/office/powerpoint/2010/main" val="3313201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489B6D6-0446-4A48-96D5-EC6F8DDD3DE3}" type="slidenum">
              <a:rPr lang="en-US" altLang="en-US"/>
              <a:pPr>
                <a:defRPr/>
              </a:pPr>
              <a:t>‹#›</a:t>
            </a:fld>
            <a:endParaRPr lang="en-US" altLang="en-US" dirty="0"/>
          </a:p>
        </p:txBody>
      </p:sp>
    </p:spTree>
    <p:extLst>
      <p:ext uri="{BB962C8B-B14F-4D97-AF65-F5344CB8AC3E}">
        <p14:creationId xmlns:p14="http://schemas.microsoft.com/office/powerpoint/2010/main" val="739114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0AEB2AC-31F6-4B20-8BD8-47FF414D0DA3}" type="slidenum">
              <a:rPr lang="en-US" altLang="en-US"/>
              <a:pPr>
                <a:defRPr/>
              </a:pPr>
              <a:t>‹#›</a:t>
            </a:fld>
            <a:endParaRPr lang="en-US" altLang="en-US" dirty="0"/>
          </a:p>
        </p:txBody>
      </p:sp>
    </p:spTree>
    <p:extLst>
      <p:ext uri="{BB962C8B-B14F-4D97-AF65-F5344CB8AC3E}">
        <p14:creationId xmlns:p14="http://schemas.microsoft.com/office/powerpoint/2010/main" val="976539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197138C-3427-4490-803A-4FB4192B07DA}" type="slidenum">
              <a:rPr lang="en-US" altLang="en-US"/>
              <a:pPr>
                <a:defRPr/>
              </a:pPr>
              <a:t>‹#›</a:t>
            </a:fld>
            <a:endParaRPr lang="en-US" altLang="en-US" dirty="0"/>
          </a:p>
        </p:txBody>
      </p:sp>
    </p:spTree>
    <p:extLst>
      <p:ext uri="{BB962C8B-B14F-4D97-AF65-F5344CB8AC3E}">
        <p14:creationId xmlns:p14="http://schemas.microsoft.com/office/powerpoint/2010/main" val="113362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9396"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en-US" altLang="en-US"/>
          </a:p>
        </p:txBody>
      </p:sp>
      <p:sp>
        <p:nvSpPr>
          <p:cNvPr id="59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en-US" altLang="en-US"/>
          </a:p>
        </p:txBody>
      </p:sp>
      <p:sp>
        <p:nvSpPr>
          <p:cNvPr id="59398"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5563E3BD-25AB-49BC-8472-EA7AEFAAE030}" type="slidenum">
              <a:rPr lang="en-US" altLang="en-US"/>
              <a:pPr>
                <a:defRPr/>
              </a:pPr>
              <a:t>‹#›</a:t>
            </a:fld>
            <a:endParaRPr lang="en-US" altLang="en-US" dirty="0"/>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33" name="Picture 9" descr="Hallmark logo - color 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2400" y="6288088"/>
            <a:ext cx="35052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ctrTitle"/>
          </p:nvPr>
        </p:nvSpPr>
        <p:spPr>
          <a:xfrm>
            <a:off x="457200" y="1828800"/>
            <a:ext cx="8077200" cy="1295400"/>
          </a:xfrm>
        </p:spPr>
        <p:txBody>
          <a:bodyPr/>
          <a:lstStyle/>
          <a:p>
            <a:pPr algn="ctr"/>
            <a:r>
              <a:rPr lang="en-US" altLang="en-US" sz="4000" b="1" dirty="0" smtClean="0"/>
              <a:t>Organization Wide</a:t>
            </a:r>
            <a:br>
              <a:rPr lang="en-US" altLang="en-US" sz="4000" b="1" dirty="0" smtClean="0"/>
            </a:br>
            <a:r>
              <a:rPr lang="en-US" altLang="en-US" sz="4000" b="1" dirty="0" smtClean="0"/>
              <a:t>Daily Safety Huddle</a:t>
            </a:r>
          </a:p>
        </p:txBody>
      </p:sp>
      <p:sp>
        <p:nvSpPr>
          <p:cNvPr id="2051" name="Rectangle 5"/>
          <p:cNvSpPr>
            <a:spLocks noGrp="1" noChangeArrowheads="1"/>
          </p:cNvSpPr>
          <p:nvPr>
            <p:ph type="subTitle" idx="1"/>
          </p:nvPr>
        </p:nvSpPr>
        <p:spPr>
          <a:xfrm>
            <a:off x="381000" y="2895600"/>
            <a:ext cx="8229600" cy="3200400"/>
          </a:xfrm>
        </p:spPr>
        <p:txBody>
          <a:bodyPr/>
          <a:lstStyle/>
          <a:p>
            <a:pPr>
              <a:spcBef>
                <a:spcPts val="0"/>
              </a:spcBef>
              <a:defRPr/>
            </a:pPr>
            <a:r>
              <a:rPr lang="en-US" altLang="en-US" sz="3200" b="1" dirty="0">
                <a:solidFill>
                  <a:srgbClr val="00539F"/>
                </a:solidFill>
              </a:rPr>
              <a:t/>
            </a:r>
            <a:br>
              <a:rPr lang="en-US" altLang="en-US" sz="3200" b="1" dirty="0">
                <a:solidFill>
                  <a:srgbClr val="00539F"/>
                </a:solidFill>
              </a:rPr>
            </a:br>
            <a:r>
              <a:rPr lang="en-US" altLang="en-US" sz="3200" b="1" dirty="0"/>
              <a:t/>
            </a:r>
            <a:br>
              <a:rPr lang="en-US" altLang="en-US" sz="3200" b="1" dirty="0"/>
            </a:br>
            <a:endParaRPr lang="en-US" altLang="en-US" sz="3200" b="1" dirty="0" smtClean="0"/>
          </a:p>
          <a:p>
            <a:r>
              <a:rPr lang="en-US" sz="2400" dirty="0" smtClean="0">
                <a:solidFill>
                  <a:srgbClr val="3366CC"/>
                </a:solidFill>
              </a:rPr>
              <a:t>Terry </a:t>
            </a:r>
            <a:r>
              <a:rPr lang="en-US" sz="2400" dirty="0" err="1">
                <a:solidFill>
                  <a:srgbClr val="3366CC"/>
                </a:solidFill>
              </a:rPr>
              <a:t>Sievers</a:t>
            </a:r>
            <a:r>
              <a:rPr lang="en-US" sz="2400" dirty="0">
                <a:solidFill>
                  <a:srgbClr val="3366CC"/>
                </a:solidFill>
              </a:rPr>
              <a:t>, MS, RN, CPHQ, CPHRM</a:t>
            </a:r>
          </a:p>
          <a:p>
            <a:r>
              <a:rPr lang="en-US" sz="2400" dirty="0">
                <a:solidFill>
                  <a:srgbClr val="3366CC"/>
                </a:solidFill>
              </a:rPr>
              <a:t>Vice President, Quality, Risk Management &amp; Patient Safety</a:t>
            </a:r>
          </a:p>
          <a:p>
            <a:pPr>
              <a:spcBef>
                <a:spcPts val="0"/>
              </a:spcBef>
              <a:defRPr/>
            </a:pPr>
            <a:endParaRPr lang="en-US" altLang="en-US" sz="2800" dirty="0">
              <a:solidFill>
                <a:schemeClr val="accent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28600"/>
            <a:ext cx="8229600" cy="715963"/>
          </a:xfrm>
        </p:spPr>
        <p:txBody>
          <a:bodyPr/>
          <a:lstStyle/>
          <a:p>
            <a:r>
              <a:rPr lang="en-US" altLang="en-US" sz="3600" b="1" dirty="0" smtClean="0"/>
              <a:t>Daily Safety Huddle</a:t>
            </a:r>
            <a:r>
              <a:rPr lang="en-US" altLang="en-US" sz="3200" dirty="0" smtClean="0">
                <a:solidFill>
                  <a:schemeClr val="tx1"/>
                </a:solidFill>
              </a:rPr>
              <a:t/>
            </a:r>
            <a:br>
              <a:rPr lang="en-US" altLang="en-US" sz="3200" dirty="0" smtClean="0">
                <a:solidFill>
                  <a:schemeClr val="tx1"/>
                </a:solidFill>
              </a:rPr>
            </a:br>
            <a:endParaRPr lang="en-US" altLang="en-US" sz="32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1600200"/>
            <a:ext cx="8581609" cy="4038600"/>
          </a:xfrm>
          <a:prstGeom prst="rect">
            <a:avLst/>
          </a:prstGeom>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6400" y="1555285"/>
            <a:ext cx="2946400" cy="1416515"/>
          </a:xfrm>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28600"/>
            <a:ext cx="8229600" cy="715963"/>
          </a:xfrm>
        </p:spPr>
        <p:txBody>
          <a:bodyPr/>
          <a:lstStyle/>
          <a:p>
            <a:r>
              <a:rPr lang="en-US" altLang="en-US" sz="3600" b="1" dirty="0" smtClean="0"/>
              <a:t>Daily Safety Huddle</a:t>
            </a:r>
            <a:r>
              <a:rPr lang="en-US" altLang="en-US" sz="3200" dirty="0" smtClean="0">
                <a:solidFill>
                  <a:schemeClr val="tx1"/>
                </a:solidFill>
              </a:rPr>
              <a:t/>
            </a:r>
            <a:br>
              <a:rPr lang="en-US" altLang="en-US" sz="3200" dirty="0" smtClean="0">
                <a:solidFill>
                  <a:schemeClr val="tx1"/>
                </a:solidFill>
              </a:rPr>
            </a:br>
            <a:endParaRPr lang="en-US" altLang="en-US" sz="3200" dirty="0" smtClean="0"/>
          </a:p>
        </p:txBody>
      </p:sp>
      <p:sp>
        <p:nvSpPr>
          <p:cNvPr id="3075" name="Content Placeholder 1"/>
          <p:cNvSpPr>
            <a:spLocks noGrp="1"/>
          </p:cNvSpPr>
          <p:nvPr>
            <p:ph idx="1"/>
          </p:nvPr>
        </p:nvSpPr>
        <p:spPr>
          <a:xfrm>
            <a:off x="304800" y="1066800"/>
            <a:ext cx="5105400" cy="4911725"/>
          </a:xfrm>
        </p:spPr>
        <p:txBody>
          <a:bodyPr/>
          <a:lstStyle/>
          <a:p>
            <a:pPr>
              <a:buFont typeface="Wingdings" pitchFamily="2" charset="2"/>
              <a:buChar char="Ø"/>
            </a:pPr>
            <a:r>
              <a:rPr lang="en-US" altLang="en-US" sz="2200" dirty="0" smtClean="0">
                <a:solidFill>
                  <a:srgbClr val="003399"/>
                </a:solidFill>
              </a:rPr>
              <a:t>HHS Initiated the organization-wide daily safety huddle 9/12/17 </a:t>
            </a:r>
          </a:p>
          <a:p>
            <a:pPr>
              <a:buFont typeface="Wingdings" pitchFamily="2" charset="2"/>
              <a:buChar char="Ø"/>
            </a:pPr>
            <a:r>
              <a:rPr lang="en-US" altLang="en-US" sz="2200" dirty="0" smtClean="0">
                <a:solidFill>
                  <a:srgbClr val="003399"/>
                </a:solidFill>
              </a:rPr>
              <a:t>Brought together 3 groups already conducting daily huddles: nursing, case management and senior leadership</a:t>
            </a:r>
          </a:p>
          <a:p>
            <a:pPr>
              <a:buFont typeface="Wingdings" pitchFamily="2" charset="2"/>
              <a:buChar char="Ø"/>
            </a:pPr>
            <a:r>
              <a:rPr lang="en-US" altLang="en-US" sz="2200" dirty="0" smtClean="0">
                <a:solidFill>
                  <a:srgbClr val="003399"/>
                </a:solidFill>
              </a:rPr>
              <a:t>Daily Monday-Friday 9:00 – 9:30 am</a:t>
            </a:r>
          </a:p>
          <a:p>
            <a:pPr>
              <a:buFont typeface="Wingdings" pitchFamily="2" charset="2"/>
              <a:buChar char="Ø"/>
            </a:pPr>
            <a:r>
              <a:rPr lang="en-US" altLang="en-US" sz="2200" dirty="0" smtClean="0">
                <a:solidFill>
                  <a:srgbClr val="003399"/>
                </a:solidFill>
              </a:rPr>
              <a:t>Connects leaders with work occurring throughout the hospital, focuses leaders on helping the front lines do their best work, and helps drive the organization-wide culture change needed to improve safety and quality across the board.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8600" y="609600"/>
            <a:ext cx="3530600" cy="26479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8600" y="3810000"/>
            <a:ext cx="3530600" cy="2647950"/>
          </a:xfrm>
          <a:prstGeom prst="rect">
            <a:avLst/>
          </a:prstGeom>
        </p:spPr>
      </p:pic>
    </p:spTree>
    <p:extLst>
      <p:ext uri="{BB962C8B-B14F-4D97-AF65-F5344CB8AC3E}">
        <p14:creationId xmlns:p14="http://schemas.microsoft.com/office/powerpoint/2010/main" val="785813654"/>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Participation</a:t>
            </a:r>
            <a:endParaRPr lang="en-US" sz="3600" b="1" dirty="0"/>
          </a:p>
        </p:txBody>
      </p:sp>
      <p:sp>
        <p:nvSpPr>
          <p:cNvPr id="3" name="Content Placeholder 2"/>
          <p:cNvSpPr>
            <a:spLocks noGrp="1"/>
          </p:cNvSpPr>
          <p:nvPr>
            <p:ph idx="1"/>
          </p:nvPr>
        </p:nvSpPr>
        <p:spPr/>
        <p:txBody>
          <a:bodyPr/>
          <a:lstStyle/>
          <a:p>
            <a:r>
              <a:rPr lang="en-US" sz="2600" dirty="0" smtClean="0">
                <a:solidFill>
                  <a:schemeClr val="tx2"/>
                </a:solidFill>
              </a:rPr>
              <a:t>Approximately 50 leaders across the health system participate in person or via phone</a:t>
            </a:r>
          </a:p>
          <a:p>
            <a:r>
              <a:rPr lang="en-US" sz="2600" dirty="0" smtClean="0">
                <a:solidFill>
                  <a:schemeClr val="tx2"/>
                </a:solidFill>
              </a:rPr>
              <a:t>CEO, CFO, COO, CNO, CMO, VPs, physicians</a:t>
            </a:r>
          </a:p>
          <a:p>
            <a:r>
              <a:rPr lang="en-US" sz="2600" dirty="0" smtClean="0">
                <a:solidFill>
                  <a:schemeClr val="tx2"/>
                </a:solidFill>
              </a:rPr>
              <a:t>Departmental leaders in clinical and non-clinical areas, off-site clinical areas, VNA/Home Care and Hospice, physician office practice leadership </a:t>
            </a:r>
          </a:p>
          <a:p>
            <a:r>
              <a:rPr lang="en-US" sz="2600" dirty="0" smtClean="0">
                <a:solidFill>
                  <a:schemeClr val="tx2"/>
                </a:solidFill>
              </a:rPr>
              <a:t>Invited Board of Trustee members</a:t>
            </a:r>
          </a:p>
          <a:p>
            <a:r>
              <a:rPr lang="en-US" sz="2600" dirty="0" smtClean="0">
                <a:solidFill>
                  <a:schemeClr val="tx2"/>
                </a:solidFill>
              </a:rPr>
              <a:t>Invited residents, nursing and pharmacy students</a:t>
            </a:r>
            <a:endParaRPr lang="en-US" sz="2600" dirty="0">
              <a:solidFill>
                <a:schemeClr val="tx2"/>
              </a:solidFill>
            </a:endParaRPr>
          </a:p>
        </p:txBody>
      </p:sp>
    </p:spTree>
    <p:extLst>
      <p:ext uri="{BB962C8B-B14F-4D97-AF65-F5344CB8AC3E}">
        <p14:creationId xmlns:p14="http://schemas.microsoft.com/office/powerpoint/2010/main" val="2735563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z="3600" b="1" dirty="0" smtClean="0"/>
              <a:t>Reporting Process</a:t>
            </a:r>
            <a:endParaRPr lang="en-US" sz="3600" b="1" dirty="0"/>
          </a:p>
        </p:txBody>
      </p:sp>
      <p:sp>
        <p:nvSpPr>
          <p:cNvPr id="3" name="Content Placeholder 2"/>
          <p:cNvSpPr>
            <a:spLocks noGrp="1"/>
          </p:cNvSpPr>
          <p:nvPr>
            <p:ph idx="1"/>
          </p:nvPr>
        </p:nvSpPr>
        <p:spPr>
          <a:xfrm>
            <a:off x="457200" y="1219201"/>
            <a:ext cx="8229600" cy="1828800"/>
          </a:xfrm>
        </p:spPr>
        <p:txBody>
          <a:bodyPr/>
          <a:lstStyle/>
          <a:p>
            <a:pPr marL="0" lvl="1" indent="0">
              <a:spcBef>
                <a:spcPts val="0"/>
              </a:spcBef>
              <a:buNone/>
            </a:pPr>
            <a:r>
              <a:rPr lang="en-US" sz="2100" dirty="0">
                <a:solidFill>
                  <a:schemeClr val="tx2"/>
                </a:solidFill>
              </a:rPr>
              <a:t>Initiate Huddle with welcome and statement:</a:t>
            </a:r>
          </a:p>
          <a:p>
            <a:pPr marL="342729" lvl="1" indent="-342729">
              <a:spcBef>
                <a:spcPts val="0"/>
              </a:spcBef>
              <a:buFont typeface="Arial" panose="020B0604020202020204" pitchFamily="34" charset="0"/>
              <a:buChar char="•"/>
            </a:pPr>
            <a:endParaRPr lang="en-US" sz="2100" dirty="0">
              <a:solidFill>
                <a:schemeClr val="tx2"/>
              </a:solidFill>
            </a:endParaRPr>
          </a:p>
          <a:p>
            <a:pPr marL="0" lvl="1" indent="0">
              <a:spcBef>
                <a:spcPts val="0"/>
              </a:spcBef>
              <a:buNone/>
            </a:pPr>
            <a:r>
              <a:rPr lang="en-US" sz="2100" dirty="0">
                <a:solidFill>
                  <a:schemeClr val="tx2"/>
                </a:solidFill>
              </a:rPr>
              <a:t>“</a:t>
            </a:r>
            <a:r>
              <a:rPr lang="en-US" sz="2100" i="1" dirty="0">
                <a:solidFill>
                  <a:schemeClr val="tx2"/>
                </a:solidFill>
              </a:rPr>
              <a:t>Our shared vision is to provide the highest quality, evidence-based compassionate care and prevent and reduce patient harm</a:t>
            </a:r>
            <a:r>
              <a:rPr lang="en-US" sz="2100" dirty="0">
                <a:solidFill>
                  <a:schemeClr val="tx2"/>
                </a:solidFill>
              </a:rPr>
              <a:t>”</a:t>
            </a:r>
          </a:p>
          <a:p>
            <a:pPr marL="0" lvl="1" indent="0">
              <a:spcBef>
                <a:spcPts val="0"/>
              </a:spcBef>
              <a:buNone/>
            </a:pPr>
            <a:endParaRPr lang="en-US" sz="2100" dirty="0">
              <a:solidFill>
                <a:schemeClr val="tx2"/>
              </a:solidFill>
            </a:endParaRPr>
          </a:p>
          <a:p>
            <a:pPr marL="0" indent="0">
              <a:spcBef>
                <a:spcPts val="0"/>
              </a:spcBef>
              <a:buNone/>
            </a:pP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819400"/>
            <a:ext cx="4064000" cy="3048000"/>
          </a:xfrm>
          <a:prstGeom prst="rect">
            <a:avLst/>
          </a:prstGeom>
        </p:spPr>
      </p:pic>
      <p:sp>
        <p:nvSpPr>
          <p:cNvPr id="5" name="Content Placeholder 2"/>
          <p:cNvSpPr txBox="1">
            <a:spLocks/>
          </p:cNvSpPr>
          <p:nvPr/>
        </p:nvSpPr>
        <p:spPr bwMode="auto">
          <a:xfrm>
            <a:off x="4953000" y="3352800"/>
            <a:ext cx="365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lvl="1" indent="0">
              <a:spcBef>
                <a:spcPts val="0"/>
              </a:spcBef>
              <a:buFont typeface="Wingdings" pitchFamily="2" charset="2"/>
              <a:buNone/>
            </a:pPr>
            <a:r>
              <a:rPr lang="en-US" sz="2100" kern="0" dirty="0" smtClean="0">
                <a:solidFill>
                  <a:schemeClr val="tx2"/>
                </a:solidFill>
              </a:rPr>
              <a:t>Next:</a:t>
            </a:r>
          </a:p>
          <a:p>
            <a:pPr marL="0" lvl="1" indent="0">
              <a:spcBef>
                <a:spcPts val="0"/>
              </a:spcBef>
              <a:buFont typeface="Wingdings" pitchFamily="2" charset="2"/>
              <a:buNone/>
            </a:pPr>
            <a:r>
              <a:rPr lang="en-US" sz="2100" kern="0" dirty="0" smtClean="0">
                <a:solidFill>
                  <a:schemeClr val="tx2"/>
                </a:solidFill>
              </a:rPr>
              <a:t>Report on Serious Safety Events and Other Issues that Need Daily Focus</a:t>
            </a:r>
          </a:p>
          <a:p>
            <a:pPr marL="0" indent="0">
              <a:spcBef>
                <a:spcPts val="0"/>
              </a:spcBef>
              <a:buFont typeface="Wingdings" pitchFamily="2" charset="2"/>
              <a:buNone/>
            </a:pPr>
            <a:endParaRPr lang="en-US" sz="2400" kern="0" dirty="0"/>
          </a:p>
        </p:txBody>
      </p:sp>
    </p:spTree>
    <p:extLst>
      <p:ext uri="{BB962C8B-B14F-4D97-AF65-F5344CB8AC3E}">
        <p14:creationId xmlns:p14="http://schemas.microsoft.com/office/powerpoint/2010/main" val="3040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229600" cy="632778"/>
          </a:xfrm>
        </p:spPr>
        <p:txBody>
          <a:bodyPr/>
          <a:lstStyle/>
          <a:p>
            <a:r>
              <a:rPr lang="en-US" sz="3600" b="1" dirty="0" smtClean="0"/>
              <a:t>Report on Serious Safety Events</a:t>
            </a:r>
            <a:endParaRPr lang="en-US" sz="36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861378"/>
            <a:ext cx="8686800" cy="5827396"/>
          </a:xfrm>
          <a:prstGeom prst="rect">
            <a:avLst/>
          </a:prstGeom>
          <a:ln>
            <a:solidFill>
              <a:srgbClr val="3150AA"/>
            </a:solidFill>
          </a:ln>
        </p:spPr>
      </p:pic>
    </p:spTree>
    <p:extLst>
      <p:ext uri="{BB962C8B-B14F-4D97-AF65-F5344CB8AC3E}">
        <p14:creationId xmlns:p14="http://schemas.microsoft.com/office/powerpoint/2010/main" val="649607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28600"/>
            <a:ext cx="4495800" cy="685800"/>
          </a:xfrm>
        </p:spPr>
        <p:txBody>
          <a:bodyPr/>
          <a:lstStyle/>
          <a:p>
            <a:r>
              <a:rPr lang="en-US" altLang="en-US" sz="3600" b="1" dirty="0" smtClean="0"/>
              <a:t>Dept./Unit Reports</a:t>
            </a:r>
            <a:r>
              <a:rPr lang="en-US" altLang="en-US" sz="3200" dirty="0" smtClean="0">
                <a:solidFill>
                  <a:schemeClr val="tx1"/>
                </a:solidFill>
              </a:rPr>
              <a:t/>
            </a:r>
            <a:br>
              <a:rPr lang="en-US" altLang="en-US" sz="3200" dirty="0" smtClean="0">
                <a:solidFill>
                  <a:schemeClr val="tx1"/>
                </a:solidFill>
              </a:rPr>
            </a:br>
            <a:endParaRPr lang="en-US" altLang="en-US" sz="3200" dirty="0" smtClean="0"/>
          </a:p>
        </p:txBody>
      </p:sp>
      <p:sp>
        <p:nvSpPr>
          <p:cNvPr id="3075" name="Content Placeholder 1"/>
          <p:cNvSpPr>
            <a:spLocks noGrp="1"/>
          </p:cNvSpPr>
          <p:nvPr>
            <p:ph idx="1"/>
          </p:nvPr>
        </p:nvSpPr>
        <p:spPr>
          <a:xfrm>
            <a:off x="304800" y="1295400"/>
            <a:ext cx="4495800" cy="4530725"/>
          </a:xfrm>
        </p:spPr>
        <p:txBody>
          <a:bodyPr/>
          <a:lstStyle/>
          <a:p>
            <a:pPr>
              <a:buFont typeface="Wingdings" pitchFamily="2" charset="2"/>
              <a:buChar char="Ø"/>
            </a:pPr>
            <a:r>
              <a:rPr lang="en-US" altLang="en-US" sz="2200" dirty="0" smtClean="0">
                <a:solidFill>
                  <a:srgbClr val="003399"/>
                </a:solidFill>
              </a:rPr>
              <a:t>Clinical and non-clinical leaders report out on volume, staffing, patients with “devices” such as central venous catheters and urinary catheters, patients expected to be discharged, on safety, quality and service events in the past 24 hours.</a:t>
            </a:r>
          </a:p>
          <a:p>
            <a:pPr>
              <a:buFont typeface="Wingdings" pitchFamily="2" charset="2"/>
              <a:buChar char="Ø"/>
            </a:pPr>
            <a:r>
              <a:rPr lang="en-US" altLang="en-US" sz="2200" dirty="0" smtClean="0">
                <a:solidFill>
                  <a:srgbClr val="003399"/>
                </a:solidFill>
              </a:rPr>
              <a:t>Leaders report on good catches and staff recognition.</a:t>
            </a:r>
          </a:p>
          <a:p>
            <a:pPr>
              <a:buFont typeface="Wingdings" pitchFamily="2" charset="2"/>
              <a:buChar char="Ø"/>
            </a:pPr>
            <a:r>
              <a:rPr lang="en-US" altLang="en-US" sz="2200" dirty="0" smtClean="0">
                <a:solidFill>
                  <a:srgbClr val="003399"/>
                </a:solidFill>
              </a:rPr>
              <a:t>All areas report on any other issues, needs, and concerns.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1943100"/>
            <a:ext cx="3556000" cy="2667000"/>
          </a:xfrm>
          <a:prstGeom prst="rect">
            <a:avLst/>
          </a:prstGeom>
        </p:spPr>
      </p:pic>
    </p:spTree>
    <p:extLst>
      <p:ext uri="{BB962C8B-B14F-4D97-AF65-F5344CB8AC3E}">
        <p14:creationId xmlns:p14="http://schemas.microsoft.com/office/powerpoint/2010/main" val="949272209"/>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z="3600" b="1" dirty="0" smtClean="0"/>
              <a:t>Department and Unit Reports</a:t>
            </a:r>
            <a:endParaRPr lang="en-US" sz="3600" b="1" dirty="0"/>
          </a:p>
        </p:txBody>
      </p:sp>
      <p:sp>
        <p:nvSpPr>
          <p:cNvPr id="3" name="Content Placeholder 2"/>
          <p:cNvSpPr>
            <a:spLocks noGrp="1"/>
          </p:cNvSpPr>
          <p:nvPr>
            <p:ph idx="1"/>
          </p:nvPr>
        </p:nvSpPr>
        <p:spPr>
          <a:xfrm>
            <a:off x="457200" y="1219200"/>
            <a:ext cx="8229600" cy="4911725"/>
          </a:xfrm>
        </p:spPr>
        <p:txBody>
          <a:bodyPr/>
          <a:lstStyle/>
          <a:p>
            <a:pPr marL="0" lvl="1" indent="0">
              <a:spcBef>
                <a:spcPts val="0"/>
              </a:spcBef>
              <a:buNone/>
            </a:pPr>
            <a:r>
              <a:rPr lang="en-US" sz="2400" dirty="0" smtClean="0">
                <a:solidFill>
                  <a:schemeClr val="tx2"/>
                </a:solidFill>
              </a:rPr>
              <a:t>Report-outs </a:t>
            </a:r>
            <a:r>
              <a:rPr lang="en-US" sz="2400" dirty="0">
                <a:solidFill>
                  <a:schemeClr val="tx2"/>
                </a:solidFill>
              </a:rPr>
              <a:t>on the following within the past 24 hours:</a:t>
            </a:r>
          </a:p>
          <a:p>
            <a:pPr lvl="1">
              <a:spcBef>
                <a:spcPts val="0"/>
              </a:spcBef>
            </a:pPr>
            <a:r>
              <a:rPr lang="en-US" sz="2400" dirty="0">
                <a:solidFill>
                  <a:schemeClr val="tx2"/>
                </a:solidFill>
              </a:rPr>
              <a:t>current volume / budgeted volume </a:t>
            </a:r>
          </a:p>
          <a:p>
            <a:pPr lvl="1">
              <a:spcBef>
                <a:spcPts val="0"/>
              </a:spcBef>
            </a:pPr>
            <a:r>
              <a:rPr lang="en-US" sz="2400" dirty="0">
                <a:solidFill>
                  <a:schemeClr val="tx2"/>
                </a:solidFill>
              </a:rPr>
              <a:t>Staffing / needs or issues</a:t>
            </a:r>
          </a:p>
          <a:p>
            <a:pPr lvl="1">
              <a:spcBef>
                <a:spcPts val="0"/>
              </a:spcBef>
            </a:pPr>
            <a:r>
              <a:rPr lang="en-US" sz="2400" dirty="0">
                <a:solidFill>
                  <a:schemeClr val="tx2"/>
                </a:solidFill>
              </a:rPr>
              <a:t>patients with “devices”</a:t>
            </a:r>
          </a:p>
          <a:p>
            <a:pPr lvl="1">
              <a:spcBef>
                <a:spcPts val="0"/>
              </a:spcBef>
            </a:pPr>
            <a:r>
              <a:rPr lang="en-US" sz="2400" dirty="0">
                <a:solidFill>
                  <a:schemeClr val="tx2"/>
                </a:solidFill>
              </a:rPr>
              <a:t>patients expected to be discharged</a:t>
            </a:r>
          </a:p>
          <a:p>
            <a:pPr lvl="1">
              <a:spcBef>
                <a:spcPts val="0"/>
              </a:spcBef>
            </a:pPr>
            <a:r>
              <a:rPr lang="en-US" sz="2400" dirty="0">
                <a:solidFill>
                  <a:schemeClr val="tx2"/>
                </a:solidFill>
              </a:rPr>
              <a:t>equipment and housekeeping needs</a:t>
            </a:r>
          </a:p>
          <a:p>
            <a:pPr lvl="1">
              <a:spcBef>
                <a:spcPts val="0"/>
              </a:spcBef>
            </a:pPr>
            <a:r>
              <a:rPr lang="en-US" sz="2400" dirty="0">
                <a:solidFill>
                  <a:schemeClr val="tx2"/>
                </a:solidFill>
              </a:rPr>
              <a:t>safety issues</a:t>
            </a:r>
          </a:p>
          <a:p>
            <a:pPr lvl="1">
              <a:spcBef>
                <a:spcPts val="0"/>
              </a:spcBef>
            </a:pPr>
            <a:r>
              <a:rPr lang="en-US" sz="2400" dirty="0">
                <a:solidFill>
                  <a:schemeClr val="tx2"/>
                </a:solidFill>
              </a:rPr>
              <a:t>incident reports  (RL6)</a:t>
            </a:r>
          </a:p>
          <a:p>
            <a:pPr lvl="1">
              <a:spcBef>
                <a:spcPts val="0"/>
              </a:spcBef>
            </a:pPr>
            <a:r>
              <a:rPr lang="en-US" sz="2400" dirty="0">
                <a:solidFill>
                  <a:schemeClr val="tx2"/>
                </a:solidFill>
              </a:rPr>
              <a:t>turnaround times</a:t>
            </a:r>
          </a:p>
          <a:p>
            <a:pPr lvl="1">
              <a:spcBef>
                <a:spcPts val="0"/>
              </a:spcBef>
            </a:pPr>
            <a:r>
              <a:rPr lang="en-US" sz="2400" dirty="0">
                <a:solidFill>
                  <a:schemeClr val="tx2"/>
                </a:solidFill>
              </a:rPr>
              <a:t>anticipated issues</a:t>
            </a:r>
          </a:p>
          <a:p>
            <a:pPr marL="0" indent="0">
              <a:spcBef>
                <a:spcPts val="0"/>
              </a:spcBef>
              <a:buNone/>
            </a:pP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3714750"/>
            <a:ext cx="3784600" cy="2838450"/>
          </a:xfrm>
          <a:prstGeom prst="rect">
            <a:avLst/>
          </a:prstGeom>
        </p:spPr>
      </p:pic>
    </p:spTree>
    <p:extLst>
      <p:ext uri="{BB962C8B-B14F-4D97-AF65-F5344CB8AC3E}">
        <p14:creationId xmlns:p14="http://schemas.microsoft.com/office/powerpoint/2010/main" val="1257271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12787"/>
          </a:xfrm>
        </p:spPr>
        <p:txBody>
          <a:bodyPr/>
          <a:lstStyle/>
          <a:p>
            <a:r>
              <a:rPr lang="en-US" sz="3600" b="1" dirty="0" smtClean="0"/>
              <a:t>Reporting Process</a:t>
            </a:r>
            <a:endParaRPr lang="en-US" sz="3600" b="1" dirty="0"/>
          </a:p>
        </p:txBody>
      </p:sp>
      <p:sp>
        <p:nvSpPr>
          <p:cNvPr id="3" name="Content Placeholder 2"/>
          <p:cNvSpPr>
            <a:spLocks noGrp="1"/>
          </p:cNvSpPr>
          <p:nvPr>
            <p:ph idx="1"/>
          </p:nvPr>
        </p:nvSpPr>
        <p:spPr>
          <a:xfrm>
            <a:off x="457200" y="1219200"/>
            <a:ext cx="8229600" cy="4911725"/>
          </a:xfrm>
        </p:spPr>
        <p:txBody>
          <a:bodyPr/>
          <a:lstStyle/>
          <a:p>
            <a:pPr>
              <a:spcBef>
                <a:spcPts val="0"/>
              </a:spcBef>
              <a:buFont typeface="Wingdings" panose="05000000000000000000" pitchFamily="2" charset="2"/>
              <a:buChar char="§"/>
            </a:pPr>
            <a:r>
              <a:rPr lang="en-US" sz="2400" dirty="0" smtClean="0">
                <a:solidFill>
                  <a:schemeClr val="tx2"/>
                </a:solidFill>
              </a:rPr>
              <a:t>Report </a:t>
            </a:r>
            <a:r>
              <a:rPr lang="en-US" sz="2400" dirty="0">
                <a:solidFill>
                  <a:schemeClr val="tx2"/>
                </a:solidFill>
              </a:rPr>
              <a:t>on any issues, needs or concerns in the next 24 </a:t>
            </a:r>
            <a:r>
              <a:rPr lang="en-US" sz="2400" dirty="0" smtClean="0">
                <a:solidFill>
                  <a:schemeClr val="tx2"/>
                </a:solidFill>
              </a:rPr>
              <a:t>hours</a:t>
            </a:r>
          </a:p>
          <a:p>
            <a:pPr>
              <a:spcBef>
                <a:spcPts val="0"/>
              </a:spcBef>
              <a:buFont typeface="Wingdings" panose="05000000000000000000" pitchFamily="2" charset="2"/>
              <a:buChar char="§"/>
            </a:pPr>
            <a:endParaRPr lang="en-US" sz="2400" dirty="0">
              <a:solidFill>
                <a:schemeClr val="tx2"/>
              </a:solidFill>
            </a:endParaRPr>
          </a:p>
          <a:p>
            <a:pPr>
              <a:spcBef>
                <a:spcPts val="0"/>
              </a:spcBef>
              <a:buFont typeface="Wingdings" panose="05000000000000000000" pitchFamily="2" charset="2"/>
              <a:buChar char="§"/>
            </a:pPr>
            <a:r>
              <a:rPr lang="en-US" sz="2400" dirty="0" smtClean="0">
                <a:solidFill>
                  <a:schemeClr val="tx2"/>
                </a:solidFill>
              </a:rPr>
              <a:t>Report any expected or known regulatory visits</a:t>
            </a:r>
          </a:p>
          <a:p>
            <a:pPr marL="0" indent="0">
              <a:spcBef>
                <a:spcPts val="0"/>
              </a:spcBef>
              <a:buNone/>
            </a:pPr>
            <a:endParaRPr lang="en-US" sz="2400" dirty="0" smtClean="0">
              <a:solidFill>
                <a:schemeClr val="tx2"/>
              </a:solidFill>
            </a:endParaRPr>
          </a:p>
          <a:p>
            <a:pPr>
              <a:spcBef>
                <a:spcPts val="0"/>
              </a:spcBef>
              <a:buFont typeface="Wingdings" panose="05000000000000000000" pitchFamily="2" charset="2"/>
              <a:buChar char="§"/>
            </a:pPr>
            <a:r>
              <a:rPr lang="en-US" sz="2400" dirty="0" smtClean="0">
                <a:solidFill>
                  <a:schemeClr val="tx2"/>
                </a:solidFill>
              </a:rPr>
              <a:t>Announcements and “Shout Outs”</a:t>
            </a:r>
          </a:p>
          <a:p>
            <a:pPr>
              <a:spcBef>
                <a:spcPts val="0"/>
              </a:spcBef>
              <a:buFont typeface="Wingdings" panose="05000000000000000000" pitchFamily="2" charset="2"/>
              <a:buChar char="§"/>
            </a:pPr>
            <a:endParaRPr lang="en-US" sz="2400" dirty="0">
              <a:solidFill>
                <a:schemeClr val="tx2"/>
              </a:solidFill>
            </a:endParaRPr>
          </a:p>
          <a:p>
            <a:pPr>
              <a:spcBef>
                <a:spcPts val="0"/>
              </a:spcBef>
              <a:buFont typeface="Wingdings" panose="05000000000000000000" pitchFamily="2" charset="2"/>
              <a:buChar char="§"/>
            </a:pPr>
            <a:r>
              <a:rPr lang="en-US" sz="2400" dirty="0" smtClean="0">
                <a:solidFill>
                  <a:schemeClr val="tx2"/>
                </a:solidFill>
              </a:rPr>
              <a:t>Risk Management and Quality facilitate </a:t>
            </a:r>
            <a:r>
              <a:rPr lang="en-US" sz="2400" dirty="0">
                <a:solidFill>
                  <a:schemeClr val="tx2"/>
                </a:solidFill>
              </a:rPr>
              <a:t>collaboration and immediate follow up </a:t>
            </a:r>
            <a:r>
              <a:rPr lang="en-US" sz="2400" dirty="0" smtClean="0">
                <a:solidFill>
                  <a:schemeClr val="tx2"/>
                </a:solidFill>
              </a:rPr>
              <a:t>on </a:t>
            </a:r>
            <a:r>
              <a:rPr lang="en-US" sz="2400" dirty="0" err="1" smtClean="0">
                <a:solidFill>
                  <a:schemeClr val="tx2"/>
                </a:solidFill>
              </a:rPr>
              <a:t>rL</a:t>
            </a:r>
            <a:r>
              <a:rPr lang="en-US" sz="2400" dirty="0" smtClean="0">
                <a:solidFill>
                  <a:schemeClr val="tx2"/>
                </a:solidFill>
              </a:rPr>
              <a:t> safety reports</a:t>
            </a:r>
            <a:endParaRPr lang="en-US" sz="2400" dirty="0">
              <a:solidFill>
                <a:schemeClr val="tx2"/>
              </a:solidFill>
            </a:endParaRPr>
          </a:p>
        </p:txBody>
      </p:sp>
    </p:spTree>
    <p:extLst>
      <p:ext uri="{BB962C8B-B14F-4D97-AF65-F5344CB8AC3E}">
        <p14:creationId xmlns:p14="http://schemas.microsoft.com/office/powerpoint/2010/main" val="402013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249362"/>
          </a:xfrm>
        </p:spPr>
        <p:txBody>
          <a:bodyPr>
            <a:noAutofit/>
          </a:bodyPr>
          <a:lstStyle/>
          <a:p>
            <a:r>
              <a:rPr lang="en-US" sz="3600" b="1" dirty="0" smtClean="0"/>
              <a:t>Daily Safety Huddle </a:t>
            </a:r>
            <a:r>
              <a:rPr lang="en-US" sz="3600" b="1" dirty="0" smtClean="0"/>
              <a:t>Supports Teamwork, Safety Culture and Accountability</a:t>
            </a:r>
            <a:endParaRPr lang="en-US" sz="3600" b="1" dirty="0"/>
          </a:p>
        </p:txBody>
      </p:sp>
      <p:sp>
        <p:nvSpPr>
          <p:cNvPr id="3" name="Content Placeholder 2"/>
          <p:cNvSpPr>
            <a:spLocks noGrp="1"/>
          </p:cNvSpPr>
          <p:nvPr>
            <p:ph idx="1"/>
          </p:nvPr>
        </p:nvSpPr>
        <p:spPr>
          <a:xfrm>
            <a:off x="533400" y="1676400"/>
            <a:ext cx="8077200" cy="4114800"/>
          </a:xfrm>
        </p:spPr>
        <p:txBody>
          <a:bodyPr>
            <a:normAutofit fontScale="62500" lnSpcReduction="20000"/>
          </a:bodyPr>
          <a:lstStyle/>
          <a:p>
            <a:pPr>
              <a:lnSpc>
                <a:spcPct val="120000"/>
              </a:lnSpc>
              <a:spcBef>
                <a:spcPts val="0"/>
              </a:spcBef>
            </a:pPr>
            <a:r>
              <a:rPr lang="en-US" sz="3500" dirty="0">
                <a:solidFill>
                  <a:schemeClr val="tx2"/>
                </a:solidFill>
              </a:rPr>
              <a:t>Promotes </a:t>
            </a:r>
            <a:r>
              <a:rPr lang="en-US" sz="3500" dirty="0" smtClean="0">
                <a:solidFill>
                  <a:schemeClr val="tx2"/>
                </a:solidFill>
              </a:rPr>
              <a:t>rapid </a:t>
            </a:r>
            <a:r>
              <a:rPr lang="en-US" sz="3500" dirty="0">
                <a:solidFill>
                  <a:schemeClr val="tx2"/>
                </a:solidFill>
              </a:rPr>
              <a:t>resolution of safety events, as departments report out on what happened in the last 24 hours, </a:t>
            </a:r>
            <a:r>
              <a:rPr lang="en-US" sz="3500" dirty="0" smtClean="0">
                <a:solidFill>
                  <a:schemeClr val="tx2"/>
                </a:solidFill>
              </a:rPr>
              <a:t>and usually have completed an initial </a:t>
            </a:r>
            <a:r>
              <a:rPr lang="en-US" sz="3500" dirty="0">
                <a:solidFill>
                  <a:schemeClr val="tx2"/>
                </a:solidFill>
              </a:rPr>
              <a:t>investigation in order to provide information during </a:t>
            </a:r>
            <a:r>
              <a:rPr lang="en-US" sz="3500" dirty="0" smtClean="0">
                <a:solidFill>
                  <a:schemeClr val="tx2"/>
                </a:solidFill>
              </a:rPr>
              <a:t>the </a:t>
            </a:r>
            <a:r>
              <a:rPr lang="en-US" sz="3500" dirty="0">
                <a:solidFill>
                  <a:schemeClr val="tx2"/>
                </a:solidFill>
              </a:rPr>
              <a:t>report out</a:t>
            </a:r>
          </a:p>
          <a:p>
            <a:pPr>
              <a:lnSpc>
                <a:spcPct val="120000"/>
              </a:lnSpc>
              <a:spcBef>
                <a:spcPts val="0"/>
              </a:spcBef>
            </a:pPr>
            <a:r>
              <a:rPr lang="en-US" sz="3500" dirty="0" smtClean="0">
                <a:solidFill>
                  <a:schemeClr val="tx2"/>
                </a:solidFill>
              </a:rPr>
              <a:t>Connects </a:t>
            </a:r>
            <a:r>
              <a:rPr lang="en-US" sz="3500" dirty="0">
                <a:solidFill>
                  <a:schemeClr val="tx2"/>
                </a:solidFill>
              </a:rPr>
              <a:t>leaders with work occurring throughout </a:t>
            </a:r>
            <a:r>
              <a:rPr lang="en-US" sz="3500" dirty="0" smtClean="0">
                <a:solidFill>
                  <a:schemeClr val="tx2"/>
                </a:solidFill>
              </a:rPr>
              <a:t>the system</a:t>
            </a:r>
          </a:p>
          <a:p>
            <a:pPr>
              <a:lnSpc>
                <a:spcPct val="120000"/>
              </a:lnSpc>
              <a:spcBef>
                <a:spcPts val="0"/>
              </a:spcBef>
            </a:pPr>
            <a:r>
              <a:rPr lang="en-US" sz="3500" dirty="0" smtClean="0">
                <a:solidFill>
                  <a:schemeClr val="tx2"/>
                </a:solidFill>
              </a:rPr>
              <a:t>Focuses </a:t>
            </a:r>
            <a:r>
              <a:rPr lang="en-US" sz="3500" dirty="0">
                <a:solidFill>
                  <a:schemeClr val="tx2"/>
                </a:solidFill>
              </a:rPr>
              <a:t>leaders on helping the front lines do their best work</a:t>
            </a:r>
          </a:p>
          <a:p>
            <a:pPr>
              <a:lnSpc>
                <a:spcPct val="120000"/>
              </a:lnSpc>
              <a:spcBef>
                <a:spcPts val="0"/>
              </a:spcBef>
            </a:pPr>
            <a:r>
              <a:rPr lang="en-US" sz="3500" dirty="0" smtClean="0">
                <a:solidFill>
                  <a:schemeClr val="tx2"/>
                </a:solidFill>
              </a:rPr>
              <a:t>Promotes transparency</a:t>
            </a:r>
          </a:p>
          <a:p>
            <a:pPr>
              <a:lnSpc>
                <a:spcPct val="120000"/>
              </a:lnSpc>
              <a:spcBef>
                <a:spcPts val="0"/>
              </a:spcBef>
            </a:pPr>
            <a:r>
              <a:rPr lang="en-US" sz="3500" dirty="0" smtClean="0">
                <a:solidFill>
                  <a:schemeClr val="tx2"/>
                </a:solidFill>
              </a:rPr>
              <a:t>Promotes focus on just culture when discussing safety events</a:t>
            </a:r>
          </a:p>
          <a:p>
            <a:pPr>
              <a:lnSpc>
                <a:spcPct val="120000"/>
              </a:lnSpc>
              <a:spcBef>
                <a:spcPts val="0"/>
              </a:spcBef>
            </a:pPr>
            <a:r>
              <a:rPr lang="en-US" sz="3500" dirty="0" smtClean="0">
                <a:solidFill>
                  <a:schemeClr val="tx2"/>
                </a:solidFill>
              </a:rPr>
              <a:t>Provides a forum for sharing good news, awards, good catches</a:t>
            </a:r>
          </a:p>
          <a:p>
            <a:pPr>
              <a:lnSpc>
                <a:spcPct val="120000"/>
              </a:lnSpc>
              <a:spcBef>
                <a:spcPts val="0"/>
              </a:spcBef>
            </a:pPr>
            <a:r>
              <a:rPr lang="en-US" sz="3500" dirty="0" smtClean="0">
                <a:solidFill>
                  <a:schemeClr val="tx2"/>
                </a:solidFill>
              </a:rPr>
              <a:t>Drives </a:t>
            </a:r>
            <a:r>
              <a:rPr lang="en-US" sz="3500" dirty="0">
                <a:solidFill>
                  <a:schemeClr val="tx2"/>
                </a:solidFill>
              </a:rPr>
              <a:t>organization-wide culture change</a:t>
            </a:r>
          </a:p>
          <a:p>
            <a:endParaRPr lang="en-US" dirty="0"/>
          </a:p>
        </p:txBody>
      </p:sp>
    </p:spTree>
    <p:extLst>
      <p:ext uri="{BB962C8B-B14F-4D97-AF65-F5344CB8AC3E}">
        <p14:creationId xmlns:p14="http://schemas.microsoft.com/office/powerpoint/2010/main" val="254636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z="3600" b="1" dirty="0" smtClean="0"/>
              <a:t>Improvements Noted (Page 1)</a:t>
            </a:r>
            <a:endParaRPr lang="en-US" sz="3600" b="1" dirty="0"/>
          </a:p>
        </p:txBody>
      </p:sp>
      <p:sp>
        <p:nvSpPr>
          <p:cNvPr id="3" name="Content Placeholder 2"/>
          <p:cNvSpPr>
            <a:spLocks noGrp="1"/>
          </p:cNvSpPr>
          <p:nvPr>
            <p:ph idx="1"/>
          </p:nvPr>
        </p:nvSpPr>
        <p:spPr>
          <a:xfrm>
            <a:off x="457200" y="1066800"/>
            <a:ext cx="8229600" cy="5064125"/>
          </a:xfrm>
        </p:spPr>
        <p:txBody>
          <a:bodyPr/>
          <a:lstStyle/>
          <a:p>
            <a:r>
              <a:rPr lang="en-US" sz="2800" dirty="0" smtClean="0">
                <a:solidFill>
                  <a:schemeClr val="tx2"/>
                </a:solidFill>
              </a:rPr>
              <a:t>Real time </a:t>
            </a:r>
            <a:r>
              <a:rPr lang="en-US" sz="2800" dirty="0">
                <a:solidFill>
                  <a:schemeClr val="tx2"/>
                </a:solidFill>
              </a:rPr>
              <a:t>interdepartmental communication and problem </a:t>
            </a:r>
            <a:r>
              <a:rPr lang="en-US" sz="2800" dirty="0" smtClean="0">
                <a:solidFill>
                  <a:schemeClr val="tx2"/>
                </a:solidFill>
              </a:rPr>
              <a:t>solving</a:t>
            </a:r>
          </a:p>
          <a:p>
            <a:r>
              <a:rPr lang="en-US" sz="2800" dirty="0" smtClean="0">
                <a:solidFill>
                  <a:schemeClr val="tx2"/>
                </a:solidFill>
              </a:rPr>
              <a:t>Reporting on patient flow from ED to inpatient units (pull vs push)</a:t>
            </a:r>
          </a:p>
          <a:p>
            <a:r>
              <a:rPr lang="en-US" sz="2800" dirty="0" smtClean="0">
                <a:solidFill>
                  <a:schemeClr val="tx2"/>
                </a:solidFill>
              </a:rPr>
              <a:t>Decrease in reported urinary catheters</a:t>
            </a:r>
          </a:p>
          <a:p>
            <a:r>
              <a:rPr lang="en-US" sz="2800" dirty="0" smtClean="0">
                <a:solidFill>
                  <a:schemeClr val="tx2"/>
                </a:solidFill>
              </a:rPr>
              <a:t>Reporting on expected removal of catheters</a:t>
            </a:r>
          </a:p>
          <a:p>
            <a:r>
              <a:rPr lang="en-US" sz="2800" dirty="0" smtClean="0">
                <a:solidFill>
                  <a:schemeClr val="tx2"/>
                </a:solidFill>
              </a:rPr>
              <a:t>Reporting on expected discharges and those needing physician order</a:t>
            </a:r>
          </a:p>
          <a:p>
            <a:r>
              <a:rPr lang="en-US" sz="2800" dirty="0" smtClean="0">
                <a:solidFill>
                  <a:schemeClr val="tx2"/>
                </a:solidFill>
              </a:rPr>
              <a:t>Reporting on transport time</a:t>
            </a:r>
          </a:p>
          <a:p>
            <a:r>
              <a:rPr lang="en-US" sz="2800" dirty="0" smtClean="0">
                <a:solidFill>
                  <a:schemeClr val="tx2"/>
                </a:solidFill>
              </a:rPr>
              <a:t>Reporting on </a:t>
            </a:r>
            <a:r>
              <a:rPr lang="en-US" sz="2800" dirty="0" smtClean="0">
                <a:solidFill>
                  <a:schemeClr val="tx2"/>
                </a:solidFill>
              </a:rPr>
              <a:t>Environmental Services </a:t>
            </a:r>
            <a:r>
              <a:rPr lang="en-US" sz="2800" dirty="0" smtClean="0">
                <a:solidFill>
                  <a:schemeClr val="tx2"/>
                </a:solidFill>
              </a:rPr>
              <a:t>room turnover time</a:t>
            </a:r>
            <a:endParaRPr lang="en-US" sz="2800" dirty="0">
              <a:solidFill>
                <a:schemeClr val="tx2"/>
              </a:solidFill>
            </a:endParaRPr>
          </a:p>
        </p:txBody>
      </p:sp>
    </p:spTree>
    <p:extLst>
      <p:ext uri="{BB962C8B-B14F-4D97-AF65-F5344CB8AC3E}">
        <p14:creationId xmlns:p14="http://schemas.microsoft.com/office/powerpoint/2010/main" val="3634245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z="3600" b="1" dirty="0" smtClean="0"/>
              <a:t>Improvements Noted (Page 2)</a:t>
            </a:r>
            <a:endParaRPr lang="en-US" sz="3600" b="1" dirty="0"/>
          </a:p>
        </p:txBody>
      </p:sp>
      <p:sp>
        <p:nvSpPr>
          <p:cNvPr id="3" name="Content Placeholder 2"/>
          <p:cNvSpPr>
            <a:spLocks noGrp="1"/>
          </p:cNvSpPr>
          <p:nvPr>
            <p:ph idx="1"/>
          </p:nvPr>
        </p:nvSpPr>
        <p:spPr>
          <a:xfrm>
            <a:off x="457200" y="1066800"/>
            <a:ext cx="8229600" cy="5064125"/>
          </a:xfrm>
        </p:spPr>
        <p:txBody>
          <a:bodyPr/>
          <a:lstStyle/>
          <a:p>
            <a:pPr marL="292100" indent="-292100">
              <a:spcAft>
                <a:spcPts val="175"/>
              </a:spcAft>
              <a:tabLst>
                <a:tab pos="292100" algn="l"/>
              </a:tabLst>
            </a:pPr>
            <a:r>
              <a:rPr lang="en-US" sz="2700" dirty="0" smtClean="0">
                <a:solidFill>
                  <a:schemeClr val="tx2"/>
                </a:solidFill>
                <a:cs typeface="Times New Roman" panose="02020603050405020304" pitchFamily="18" charset="0"/>
              </a:rPr>
              <a:t>5</a:t>
            </a:r>
            <a:r>
              <a:rPr lang="en-US" sz="2700" dirty="0">
                <a:solidFill>
                  <a:schemeClr val="tx2"/>
                </a:solidFill>
                <a:cs typeface="Times New Roman" panose="02020603050405020304" pitchFamily="18" charset="0"/>
              </a:rPr>
              <a:t>% increase in reporting RL6 safety reports</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77</a:t>
            </a:r>
            <a:r>
              <a:rPr lang="en-US" sz="2700" dirty="0">
                <a:solidFill>
                  <a:schemeClr val="tx2"/>
                </a:solidFill>
                <a:cs typeface="Times New Roman" panose="02020603050405020304" pitchFamily="18" charset="0"/>
              </a:rPr>
              <a:t>% decrease in average time to close an RL6 safety report</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Eliminated </a:t>
            </a:r>
            <a:r>
              <a:rPr lang="en-US" sz="2700" dirty="0">
                <a:solidFill>
                  <a:schemeClr val="tx2"/>
                </a:solidFill>
                <a:cs typeface="Times New Roman" panose="02020603050405020304" pitchFamily="18" charset="0"/>
              </a:rPr>
              <a:t>C. diff cases that were present on admission, followed by C. Diff cases due to inappropriate testing (after laxative)</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Increase </a:t>
            </a:r>
            <a:r>
              <a:rPr lang="en-US" sz="2700" dirty="0">
                <a:solidFill>
                  <a:schemeClr val="tx2"/>
                </a:solidFill>
                <a:cs typeface="Times New Roman" panose="02020603050405020304" pitchFamily="18" charset="0"/>
              </a:rPr>
              <a:t>in the number of patients discharged before 11 </a:t>
            </a:r>
            <a:r>
              <a:rPr lang="en-US" sz="2700" dirty="0" smtClean="0">
                <a:solidFill>
                  <a:schemeClr val="tx2"/>
                </a:solidFill>
                <a:cs typeface="Times New Roman" panose="02020603050405020304" pitchFamily="18" charset="0"/>
              </a:rPr>
              <a:t>am</a:t>
            </a:r>
            <a:endParaRPr lang="en-US" sz="2700" dirty="0">
              <a:solidFill>
                <a:schemeClr val="tx2"/>
              </a:solidFill>
              <a:cs typeface="Times New Roman" panose="02020603050405020304" pitchFamily="18" charset="0"/>
            </a:endParaRPr>
          </a:p>
          <a:p>
            <a:pPr marL="292100" indent="-292100">
              <a:spcAft>
                <a:spcPts val="175"/>
              </a:spcAft>
              <a:tabLst>
                <a:tab pos="292100" algn="l"/>
              </a:tabLst>
            </a:pPr>
            <a:r>
              <a:rPr lang="en-US" sz="2700" dirty="0" smtClean="0">
                <a:solidFill>
                  <a:schemeClr val="tx2"/>
                </a:solidFill>
                <a:cs typeface="Times New Roman" panose="02020603050405020304" pitchFamily="18" charset="0"/>
              </a:rPr>
              <a:t>Development </a:t>
            </a:r>
            <a:r>
              <a:rPr lang="en-US" sz="2700" dirty="0">
                <a:solidFill>
                  <a:schemeClr val="tx2"/>
                </a:solidFill>
                <a:cs typeface="Times New Roman" panose="02020603050405020304" pitchFamily="18" charset="0"/>
              </a:rPr>
              <a:t>of the IPASS handoff tool for patients being admitted to an inpatient unit from the emergency </a:t>
            </a:r>
            <a:r>
              <a:rPr lang="en-US" sz="2700" dirty="0" smtClean="0">
                <a:solidFill>
                  <a:schemeClr val="tx2"/>
                </a:solidFill>
                <a:cs typeface="Times New Roman" panose="02020603050405020304" pitchFamily="18" charset="0"/>
              </a:rPr>
              <a:t>department</a:t>
            </a:r>
            <a:endParaRPr lang="en-US" sz="2700" dirty="0">
              <a:solidFill>
                <a:schemeClr val="tx2"/>
              </a:solidFill>
              <a:cs typeface="Times New Roman" panose="02020603050405020304" pitchFamily="18" charset="0"/>
            </a:endParaRPr>
          </a:p>
        </p:txBody>
      </p:sp>
    </p:spTree>
    <p:extLst>
      <p:ext uri="{BB962C8B-B14F-4D97-AF65-F5344CB8AC3E}">
        <p14:creationId xmlns:p14="http://schemas.microsoft.com/office/powerpoint/2010/main" val="2349975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z="3600" b="1" dirty="0" smtClean="0"/>
              <a:t>Improvements Noted (Page 3)</a:t>
            </a:r>
            <a:endParaRPr lang="en-US" sz="3600" b="1" dirty="0"/>
          </a:p>
        </p:txBody>
      </p:sp>
      <p:sp>
        <p:nvSpPr>
          <p:cNvPr id="3" name="Content Placeholder 2"/>
          <p:cNvSpPr>
            <a:spLocks noGrp="1"/>
          </p:cNvSpPr>
          <p:nvPr>
            <p:ph idx="1"/>
          </p:nvPr>
        </p:nvSpPr>
        <p:spPr>
          <a:xfrm>
            <a:off x="457200" y="1219200"/>
            <a:ext cx="8229600" cy="4911725"/>
          </a:xfrm>
        </p:spPr>
        <p:txBody>
          <a:bodyPr/>
          <a:lstStyle/>
          <a:p>
            <a:pPr marL="292100" indent="-292100">
              <a:spcAft>
                <a:spcPts val="175"/>
              </a:spcAft>
              <a:tabLst>
                <a:tab pos="292100" algn="l"/>
              </a:tabLst>
            </a:pPr>
            <a:r>
              <a:rPr lang="en-US" sz="2700" dirty="0" smtClean="0">
                <a:solidFill>
                  <a:schemeClr val="tx2"/>
                </a:solidFill>
                <a:cs typeface="Times New Roman" panose="02020603050405020304" pitchFamily="18" charset="0"/>
              </a:rPr>
              <a:t>Respiratory </a:t>
            </a:r>
            <a:r>
              <a:rPr lang="en-US" sz="2700" dirty="0">
                <a:solidFill>
                  <a:schemeClr val="tx2"/>
                </a:solidFill>
                <a:cs typeface="Times New Roman" panose="02020603050405020304" pitchFamily="18" charset="0"/>
              </a:rPr>
              <a:t>therapy adopted a modified IPASS handoff tool to use during shift changes</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Appropriate </a:t>
            </a:r>
            <a:r>
              <a:rPr lang="en-US" sz="2700" dirty="0">
                <a:solidFill>
                  <a:schemeClr val="tx2"/>
                </a:solidFill>
                <a:cs typeface="Times New Roman" panose="02020603050405020304" pitchFamily="18" charset="0"/>
              </a:rPr>
              <a:t>use of sitters and interpreters</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Increased </a:t>
            </a:r>
            <a:r>
              <a:rPr lang="en-US" sz="2700" dirty="0">
                <a:solidFill>
                  <a:schemeClr val="tx2"/>
                </a:solidFill>
                <a:cs typeface="Times New Roman" panose="02020603050405020304" pitchFamily="18" charset="0"/>
              </a:rPr>
              <a:t>awareness of ED patients “holding” for an inpatient </a:t>
            </a:r>
            <a:r>
              <a:rPr lang="en-US" sz="2700" dirty="0" smtClean="0">
                <a:solidFill>
                  <a:schemeClr val="tx2"/>
                </a:solidFill>
                <a:cs typeface="Times New Roman" panose="02020603050405020304" pitchFamily="18" charset="0"/>
              </a:rPr>
              <a:t>bed</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Increased </a:t>
            </a:r>
            <a:r>
              <a:rPr lang="en-US" sz="2700" dirty="0">
                <a:solidFill>
                  <a:schemeClr val="tx2"/>
                </a:solidFill>
                <a:cs typeface="Times New Roman" panose="02020603050405020304" pitchFamily="18" charset="0"/>
              </a:rPr>
              <a:t>awareness of budgeted vs. daily volume of inpatients, ED patients, surgical procedures and outpatient visits</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Increased </a:t>
            </a:r>
            <a:r>
              <a:rPr lang="en-US" sz="2700" dirty="0">
                <a:solidFill>
                  <a:schemeClr val="tx2"/>
                </a:solidFill>
                <a:cs typeface="Times New Roman" panose="02020603050405020304" pitchFamily="18" charset="0"/>
              </a:rPr>
              <a:t>awareness of patients with central lines and urinary </a:t>
            </a:r>
            <a:r>
              <a:rPr lang="en-US" sz="2700" dirty="0" smtClean="0">
                <a:solidFill>
                  <a:schemeClr val="tx2"/>
                </a:solidFill>
                <a:cs typeface="Times New Roman" panose="02020603050405020304" pitchFamily="18" charset="0"/>
              </a:rPr>
              <a:t>catheters</a:t>
            </a:r>
            <a:endParaRPr lang="en-US" sz="2800" dirty="0">
              <a:solidFill>
                <a:schemeClr val="tx2"/>
              </a:solidFill>
              <a:cs typeface="Times New Roman" panose="02020603050405020304" pitchFamily="18" charset="0"/>
            </a:endParaRPr>
          </a:p>
          <a:p>
            <a:endParaRPr lang="en-US" sz="2800" dirty="0">
              <a:solidFill>
                <a:schemeClr val="tx2"/>
              </a:solidFill>
            </a:endParaRPr>
          </a:p>
        </p:txBody>
      </p:sp>
    </p:spTree>
    <p:extLst>
      <p:ext uri="{BB962C8B-B14F-4D97-AF65-F5344CB8AC3E}">
        <p14:creationId xmlns:p14="http://schemas.microsoft.com/office/powerpoint/2010/main" val="1115667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sz="3600" b="1" dirty="0" smtClean="0"/>
              <a:t>Improvements Noted (Page 4)</a:t>
            </a:r>
            <a:endParaRPr lang="en-US" sz="3600" b="1" dirty="0"/>
          </a:p>
        </p:txBody>
      </p:sp>
      <p:sp>
        <p:nvSpPr>
          <p:cNvPr id="3" name="Content Placeholder 2"/>
          <p:cNvSpPr>
            <a:spLocks noGrp="1"/>
          </p:cNvSpPr>
          <p:nvPr>
            <p:ph idx="1"/>
          </p:nvPr>
        </p:nvSpPr>
        <p:spPr>
          <a:xfrm>
            <a:off x="457200" y="1066800"/>
            <a:ext cx="8229600" cy="5064125"/>
          </a:xfrm>
        </p:spPr>
        <p:txBody>
          <a:bodyPr/>
          <a:lstStyle/>
          <a:p>
            <a:pPr marL="292100" indent="-292100">
              <a:spcAft>
                <a:spcPts val="175"/>
              </a:spcAft>
              <a:tabLst>
                <a:tab pos="292100" algn="l"/>
              </a:tabLst>
            </a:pPr>
            <a:r>
              <a:rPr lang="en-US" sz="2700" dirty="0" smtClean="0">
                <a:solidFill>
                  <a:schemeClr val="tx2"/>
                </a:solidFill>
                <a:cs typeface="Times New Roman" panose="02020603050405020304" pitchFamily="18" charset="0"/>
              </a:rPr>
              <a:t>Real-time </a:t>
            </a:r>
            <a:r>
              <a:rPr lang="en-US" sz="2700" dirty="0">
                <a:solidFill>
                  <a:schemeClr val="tx2"/>
                </a:solidFill>
                <a:cs typeface="Times New Roman" panose="02020603050405020304" pitchFamily="18" charset="0"/>
              </a:rPr>
              <a:t>collaboration to solve complex medical needs of </a:t>
            </a:r>
            <a:r>
              <a:rPr lang="en-US" sz="2700" dirty="0" smtClean="0">
                <a:solidFill>
                  <a:schemeClr val="tx2"/>
                </a:solidFill>
                <a:cs typeface="Times New Roman" panose="02020603050405020304" pitchFamily="18" charset="0"/>
              </a:rPr>
              <a:t>patients</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Facilities reports on areas impacted by construction, increasing awareness of “above ceiling permits” </a:t>
            </a:r>
          </a:p>
          <a:p>
            <a:pPr marL="292100" indent="-292100">
              <a:spcAft>
                <a:spcPts val="175"/>
              </a:spcAft>
              <a:tabLst>
                <a:tab pos="292100" algn="l"/>
              </a:tabLst>
            </a:pPr>
            <a:r>
              <a:rPr lang="en-US" sz="2700" dirty="0" smtClean="0">
                <a:solidFill>
                  <a:schemeClr val="tx2"/>
                </a:solidFill>
                <a:cs typeface="Times New Roman" panose="02020603050405020304" pitchFamily="18" charset="0"/>
              </a:rPr>
              <a:t>Announce weekly environment of care rounds immediately following the daily safety huddle</a:t>
            </a:r>
            <a:endParaRPr lang="en-US" sz="2700" dirty="0">
              <a:solidFill>
                <a:schemeClr val="tx2"/>
              </a:solidFill>
              <a:cs typeface="Times New Roman" panose="02020603050405020304" pitchFamily="18" charset="0"/>
            </a:endParaRPr>
          </a:p>
          <a:p>
            <a:pPr marL="133287" indent="-133287">
              <a:spcAft>
                <a:spcPts val="175"/>
              </a:spcAft>
            </a:pPr>
            <a:endParaRPr lang="en-US" sz="2800" dirty="0">
              <a:solidFill>
                <a:schemeClr val="tx2"/>
              </a:solidFill>
              <a:cs typeface="Times New Roman" panose="02020603050405020304" pitchFamily="18" charset="0"/>
            </a:endParaRPr>
          </a:p>
          <a:p>
            <a:endParaRPr lang="en-US" sz="2800" dirty="0">
              <a:solidFill>
                <a:schemeClr val="tx2"/>
              </a:solidFill>
            </a:endParaRPr>
          </a:p>
        </p:txBody>
      </p:sp>
    </p:spTree>
    <p:extLst>
      <p:ext uri="{BB962C8B-B14F-4D97-AF65-F5344CB8AC3E}">
        <p14:creationId xmlns:p14="http://schemas.microsoft.com/office/powerpoint/2010/main" val="786806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6200" y="2514600"/>
            <a:ext cx="1462703" cy="2131142"/>
          </a:xfrm>
        </p:spPr>
      </p:pic>
      <p:sp>
        <p:nvSpPr>
          <p:cNvPr id="3" name="TextBox 2"/>
          <p:cNvSpPr txBox="1"/>
          <p:nvPr/>
        </p:nvSpPr>
        <p:spPr>
          <a:xfrm>
            <a:off x="1447800" y="5270500"/>
            <a:ext cx="6172200" cy="369332"/>
          </a:xfrm>
          <a:prstGeom prst="rect">
            <a:avLst/>
          </a:prstGeom>
          <a:noFill/>
        </p:spPr>
        <p:txBody>
          <a:bodyPr wrap="square" rtlCol="0">
            <a:spAutoFit/>
          </a:bodyPr>
          <a:lstStyle/>
          <a:p>
            <a:pPr algn="ctr"/>
            <a:r>
              <a:rPr lang="en-US" dirty="0" smtClean="0"/>
              <a:t>tsievers@hallmarkhealth.org</a:t>
            </a:r>
            <a:endParaRPr lang="en-US" dirty="0"/>
          </a:p>
        </p:txBody>
      </p:sp>
    </p:spTree>
    <p:extLst>
      <p:ext uri="{BB962C8B-B14F-4D97-AF65-F5344CB8AC3E}">
        <p14:creationId xmlns:p14="http://schemas.microsoft.com/office/powerpoint/2010/main" val="3194288461"/>
      </p:ext>
    </p:extLst>
  </p:cSld>
  <p:clrMapOvr>
    <a:masterClrMapping/>
  </p:clrMapOvr>
</p:sld>
</file>

<file path=ppt/theme/theme1.xml><?xml version="1.0" encoding="utf-8"?>
<a:theme xmlns:a="http://schemas.openxmlformats.org/drawingml/2006/main" name="Edge">
  <a:themeElements>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7296</TotalTime>
  <Words>686</Words>
  <Application>Microsoft Office PowerPoint</Application>
  <PresentationFormat>On-screen Show (4:3)</PresentationFormat>
  <Paragraphs>80</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Edge</vt:lpstr>
      <vt:lpstr>Organization Wide Daily Safety Huddle</vt:lpstr>
      <vt:lpstr>Daily Safety Huddle </vt:lpstr>
      <vt:lpstr>Daily Safety Huddle </vt:lpstr>
      <vt:lpstr>Participation</vt:lpstr>
      <vt:lpstr>Reporting Process</vt:lpstr>
      <vt:lpstr>Report on Serious Safety Events</vt:lpstr>
      <vt:lpstr>Dept./Unit Reports </vt:lpstr>
      <vt:lpstr>Department and Unit Reports</vt:lpstr>
      <vt:lpstr>Reporting Process</vt:lpstr>
      <vt:lpstr>Daily Safety Huddle Supports Teamwork, Safety Culture and Accountability</vt:lpstr>
      <vt:lpstr>Improvements Noted (Page 1)</vt:lpstr>
      <vt:lpstr>Improvements Noted (Page 2)</vt:lpstr>
      <vt:lpstr>Improvements Noted (Page 3)</vt:lpstr>
      <vt:lpstr>Improvements Noted (Page 4)</vt:lpstr>
      <vt:lpstr>Questions</vt:lpstr>
    </vt:vector>
  </TitlesOfParts>
  <Company>Hallmark Health Systems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Marketing &amp; Communications Plan</dc:title>
  <dc:creator>Tina Karas</dc:creator>
  <cp:lastModifiedBy>Emily Biocchi</cp:lastModifiedBy>
  <cp:revision>431</cp:revision>
  <cp:lastPrinted>2017-10-09T18:12:57Z</cp:lastPrinted>
  <dcterms:created xsi:type="dcterms:W3CDTF">2007-06-06T13:58:41Z</dcterms:created>
  <dcterms:modified xsi:type="dcterms:W3CDTF">2018-05-08T18:50:43Z</dcterms:modified>
</cp:coreProperties>
</file>